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6" r:id="rId3"/>
    <p:sldId id="267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59"/>
  </p:normalViewPr>
  <p:slideViewPr>
    <p:cSldViewPr snapToGrid="0" snapToObjects="1">
      <p:cViewPr varScale="1">
        <p:scale>
          <a:sx n="112" d="100"/>
          <a:sy n="112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77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532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748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90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975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38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875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1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19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2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63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ED291B17-9318-49DB-B28B-6E5994AE9581}" type="datetime1">
              <a:rPr lang="en-US" smtClean="0"/>
              <a:pPr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 cap="all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1139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b="0" i="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b="0" i="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b="0" i="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b="0" i="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b="0" i="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DC9C9F-C9DB-412E-B0A7-EC556813F0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451"/>
          <a:stretch/>
        </p:blipFill>
        <p:spPr>
          <a:xfrm>
            <a:off x="20" y="16366"/>
            <a:ext cx="12191980" cy="68579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B665C03-3B4F-3546-B267-0A7C248D07F5}"/>
              </a:ext>
            </a:extLst>
          </p:cNvPr>
          <p:cNvSpPr txBox="1"/>
          <p:nvPr/>
        </p:nvSpPr>
        <p:spPr>
          <a:xfrm>
            <a:off x="0" y="41088"/>
            <a:ext cx="120872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latin typeface="Calibri" panose="020F0502020204030204" pitchFamily="34" charset="0"/>
                <a:cs typeface="Calibri" panose="020F0502020204030204" pitchFamily="34" charset="0"/>
              </a:rPr>
              <a:t>Population dynamics of the invasive </a:t>
            </a:r>
            <a:r>
              <a:rPr lang="en-US" sz="5000" b="1" i="1" dirty="0">
                <a:latin typeface="Calibri" panose="020F0502020204030204" pitchFamily="34" charset="0"/>
                <a:cs typeface="Calibri" panose="020F0502020204030204" pitchFamily="34" charset="0"/>
              </a:rPr>
              <a:t>Aedes albopictus</a:t>
            </a:r>
            <a:r>
              <a:rPr lang="en-US" sz="5000" b="1" dirty="0">
                <a:latin typeface="Calibri" panose="020F0502020204030204" pitchFamily="34" charset="0"/>
                <a:cs typeface="Calibri" panose="020F0502020204030204" pitchFamily="34" charset="0"/>
              </a:rPr>
              <a:t> mosquitoes in Iowa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3E9EFE-360E-B042-A678-2A6C3AD04107}"/>
              </a:ext>
            </a:extLst>
          </p:cNvPr>
          <p:cNvSpPr txBox="1"/>
          <p:nvPr/>
        </p:nvSpPr>
        <p:spPr>
          <a:xfrm>
            <a:off x="114299" y="5202062"/>
            <a:ext cx="33289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Rebekah Reynolds </a:t>
            </a:r>
          </a:p>
          <a:p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December 10</a:t>
            </a:r>
            <a:r>
              <a:rPr lang="en-US" sz="30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endParaRPr lang="en-U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EEB 590</a:t>
            </a:r>
          </a:p>
        </p:txBody>
      </p:sp>
    </p:spTree>
    <p:extLst>
      <p:ext uri="{BB962C8B-B14F-4D97-AF65-F5344CB8AC3E}">
        <p14:creationId xmlns:p14="http://schemas.microsoft.com/office/powerpoint/2010/main" val="1961105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849057"/>
            <a:ext cx="3703320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012371"/>
            <a:ext cx="3702134" cy="4202862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03B04E-9B73-654A-88B3-B68F8FD7E2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51"/>
          <a:stretch/>
        </p:blipFill>
        <p:spPr>
          <a:xfrm>
            <a:off x="0" y="-25543"/>
            <a:ext cx="12191980" cy="698355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1CC61E-A683-FE48-87D6-6F686A9067A7}"/>
              </a:ext>
            </a:extLst>
          </p:cNvPr>
          <p:cNvSpPr txBox="1">
            <a:spLocks/>
          </p:cNvSpPr>
          <p:nvPr/>
        </p:nvSpPr>
        <p:spPr>
          <a:xfrm>
            <a:off x="285750" y="1464391"/>
            <a:ext cx="11152367" cy="2147988"/>
          </a:xfrm>
          <a:prstGeom prst="rect">
            <a:avLst/>
          </a:prstGeom>
          <a:solidFill>
            <a:schemeClr val="bg1">
              <a:alpha val="82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i="1" dirty="0">
                <a:solidFill>
                  <a:schemeClr val="tx1"/>
                </a:solidFill>
              </a:rPr>
              <a:t>Ae. albopictus </a:t>
            </a:r>
            <a:r>
              <a:rPr lang="en-US" sz="3000" b="1" dirty="0">
                <a:solidFill>
                  <a:schemeClr val="tx1"/>
                </a:solidFill>
              </a:rPr>
              <a:t>mosquitoes were found in Iowa two years in a row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tx1"/>
                </a:solidFill>
              </a:rPr>
              <a:t>	-Likely overwintering in Iowa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tx1"/>
                </a:solidFill>
              </a:rPr>
              <a:t>	-Number of Ae. albopictus increases from 2017- 2018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712AFE-1E3D-2646-8771-1AD091E669D0}"/>
              </a:ext>
            </a:extLst>
          </p:cNvPr>
          <p:cNvSpPr txBox="1"/>
          <p:nvPr/>
        </p:nvSpPr>
        <p:spPr>
          <a:xfrm>
            <a:off x="57150" y="-25542"/>
            <a:ext cx="120777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Ae. albopictus </a:t>
            </a:r>
            <a:r>
              <a:rPr lang="en-US" sz="35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 found during 2017 and 2018 summers in Iowa</a:t>
            </a:r>
          </a:p>
        </p:txBody>
      </p:sp>
    </p:spTree>
    <p:extLst>
      <p:ext uri="{BB962C8B-B14F-4D97-AF65-F5344CB8AC3E}">
        <p14:creationId xmlns:p14="http://schemas.microsoft.com/office/powerpoint/2010/main" val="2405642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C6491-2381-2E48-98FC-E23FF705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7F6B4-0573-7E44-9142-E29586AF2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691DD4-24B0-6546-951F-EA52374F43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51"/>
          <a:stretch/>
        </p:blipFill>
        <p:spPr>
          <a:xfrm>
            <a:off x="0" y="-25543"/>
            <a:ext cx="12191980" cy="698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359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9FD0412-D026-9F40-9C48-4F2E449AC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0E14-585A-6249-BF9B-C3E0088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43086"/>
            <a:ext cx="8043863" cy="2357439"/>
          </a:xfrm>
          <a:solidFill>
            <a:schemeClr val="tx1">
              <a:alpha val="82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chemeClr val="bg1"/>
                </a:solidFill>
              </a:rPr>
              <a:t>Zika virus epidemic occurred in 2015-2016</a:t>
            </a:r>
          </a:p>
          <a:p>
            <a:pPr marL="0" indent="0">
              <a:buNone/>
            </a:pPr>
            <a:endParaRPr lang="en-US" sz="1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chemeClr val="bg1"/>
                </a:solidFill>
              </a:rPr>
              <a:t>Mosquito vectors: </a:t>
            </a:r>
            <a:r>
              <a:rPr lang="en-US" sz="3000" b="1" i="1" dirty="0">
                <a:solidFill>
                  <a:schemeClr val="bg1"/>
                </a:solidFill>
              </a:rPr>
              <a:t>Ae. aegypti </a:t>
            </a:r>
            <a:r>
              <a:rPr lang="en-US" sz="3000" b="1" dirty="0">
                <a:solidFill>
                  <a:schemeClr val="bg1"/>
                </a:solidFill>
              </a:rPr>
              <a:t>and </a:t>
            </a:r>
            <a:r>
              <a:rPr lang="en-US" sz="3000" b="1" i="1" dirty="0">
                <a:solidFill>
                  <a:schemeClr val="bg1"/>
                </a:solidFill>
              </a:rPr>
              <a:t>Ae. albopictus</a:t>
            </a:r>
          </a:p>
          <a:p>
            <a:pPr marL="0" indent="0">
              <a:buNone/>
            </a:pPr>
            <a:endParaRPr lang="en-US" sz="1000" b="1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C4D70-CDAC-3340-AE17-22E84F41EDD0}"/>
              </a:ext>
            </a:extLst>
          </p:cNvPr>
          <p:cNvSpPr txBox="1"/>
          <p:nvPr/>
        </p:nvSpPr>
        <p:spPr>
          <a:xfrm>
            <a:off x="0" y="41088"/>
            <a:ext cx="96657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i="1" dirty="0">
                <a:latin typeface="Calibri" panose="020F0502020204030204" pitchFamily="34" charset="0"/>
                <a:cs typeface="Calibri" panose="020F0502020204030204" pitchFamily="34" charset="0"/>
              </a:rPr>
              <a:t>Aedes </a:t>
            </a:r>
            <a:r>
              <a:rPr lang="en-US" sz="5000" b="1" dirty="0">
                <a:latin typeface="Calibri" panose="020F0502020204030204" pitchFamily="34" charset="0"/>
                <a:cs typeface="Calibri" panose="020F0502020204030204" pitchFamily="34" charset="0"/>
              </a:rPr>
              <a:t>mosquitoes</a:t>
            </a:r>
            <a:r>
              <a:rPr lang="en-US" sz="5000" b="1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5000" b="1" dirty="0">
                <a:latin typeface="Calibri" panose="020F0502020204030204" pitchFamily="34" charset="0"/>
                <a:cs typeface="Calibri" panose="020F0502020204030204" pitchFamily="34" charset="0"/>
              </a:rPr>
              <a:t>vector Zika virus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532C45-6F46-5542-B99C-B03ADC89F2CC}"/>
              </a:ext>
            </a:extLst>
          </p:cNvPr>
          <p:cNvGrpSpPr/>
          <p:nvPr/>
        </p:nvGrpSpPr>
        <p:grpSpPr>
          <a:xfrm>
            <a:off x="8136731" y="872650"/>
            <a:ext cx="3962401" cy="5944262"/>
            <a:chOff x="8136731" y="872650"/>
            <a:chExt cx="3962401" cy="594426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90E4B5B-9BB7-A343-A311-8640C1677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765" t="25392" r="56585"/>
            <a:stretch/>
          </p:blipFill>
          <p:spPr>
            <a:xfrm>
              <a:off x="8136731" y="872650"/>
              <a:ext cx="3962401" cy="5944262"/>
            </a:xfrm>
            <a:prstGeom prst="rect">
              <a:avLst/>
            </a:prstGeom>
            <a:effectLst>
              <a:softEdge rad="5080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543FBA-9988-5142-84CC-38B061730930}"/>
                </a:ext>
              </a:extLst>
            </p:cNvPr>
            <p:cNvSpPr txBox="1"/>
            <p:nvPr/>
          </p:nvSpPr>
          <p:spPr>
            <a:xfrm>
              <a:off x="8148425" y="6324546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CDC 2016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18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9FD0412-D026-9F40-9C48-4F2E449AC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0E14-585A-6249-BF9B-C3E0088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546" y="943950"/>
            <a:ext cx="11306908" cy="1542923"/>
          </a:xfrm>
          <a:solidFill>
            <a:schemeClr val="tx1">
              <a:alpha val="82000"/>
            </a:schemeClr>
          </a:solidFill>
        </p:spPr>
        <p:txBody>
          <a:bodyPr anchor="b">
            <a:noAutofit/>
          </a:bodyPr>
          <a:lstStyle/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chemeClr val="bg1"/>
                </a:solidFill>
              </a:rPr>
              <a:t>Redescribed species distribution caused concern in the United States </a:t>
            </a:r>
          </a:p>
          <a:p>
            <a:pPr marL="0" indent="0">
              <a:buNone/>
            </a:pPr>
            <a:r>
              <a:rPr lang="en-US" sz="3000" b="1" i="1" dirty="0">
                <a:solidFill>
                  <a:schemeClr val="bg1"/>
                </a:solidFill>
              </a:rPr>
              <a:t>Ae. aegypti </a:t>
            </a:r>
            <a:r>
              <a:rPr lang="en-US" sz="3000" b="1" dirty="0">
                <a:solidFill>
                  <a:schemeClr val="bg1"/>
                </a:solidFill>
              </a:rPr>
              <a:t>and </a:t>
            </a:r>
            <a:r>
              <a:rPr lang="en-US" sz="3000" b="1" i="1" dirty="0">
                <a:solidFill>
                  <a:schemeClr val="bg1"/>
                </a:solidFill>
              </a:rPr>
              <a:t>Ae. albopictus </a:t>
            </a:r>
            <a:r>
              <a:rPr lang="en-US" sz="3000" b="1" dirty="0">
                <a:solidFill>
                  <a:schemeClr val="bg1"/>
                </a:solidFill>
              </a:rPr>
              <a:t>can potentially survive in Iowa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C4D70-CDAC-3340-AE17-22E84F41EDD0}"/>
              </a:ext>
            </a:extLst>
          </p:cNvPr>
          <p:cNvSpPr txBox="1"/>
          <p:nvPr/>
        </p:nvSpPr>
        <p:spPr>
          <a:xfrm>
            <a:off x="0" y="41088"/>
            <a:ext cx="1082386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i="1" dirty="0">
                <a:latin typeface="Calibri" panose="020F0502020204030204" pitchFamily="34" charset="0"/>
                <a:cs typeface="Calibri" panose="020F0502020204030204" pitchFamily="34" charset="0"/>
              </a:rPr>
              <a:t>Aedes </a:t>
            </a:r>
            <a:r>
              <a:rPr lang="en-US" sz="5000" b="1" dirty="0">
                <a:latin typeface="Calibri" panose="020F0502020204030204" pitchFamily="34" charset="0"/>
                <a:cs typeface="Calibri" panose="020F0502020204030204" pitchFamily="34" charset="0"/>
              </a:rPr>
              <a:t>species distribution is questioned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8B18D9-62CE-9A42-A910-77CA7A1B8A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13660" r="7849" b="15618"/>
          <a:stretch/>
        </p:blipFill>
        <p:spPr>
          <a:xfrm>
            <a:off x="209241" y="2856327"/>
            <a:ext cx="5886759" cy="3813683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A6FFF0-487A-494F-A5EA-7424B86CE8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06" t="13412" r="9532" b="17147"/>
          <a:stretch/>
        </p:blipFill>
        <p:spPr>
          <a:xfrm>
            <a:off x="6200619" y="2856327"/>
            <a:ext cx="5886762" cy="3826743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89216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9FD0412-D026-9F40-9C48-4F2E449AC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0E14-585A-6249-BF9B-C3E0088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8" y="1330809"/>
            <a:ext cx="12049124" cy="3786313"/>
          </a:xfrm>
          <a:solidFill>
            <a:schemeClr val="tx1">
              <a:alpha val="82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chemeClr val="bg1"/>
                </a:solidFill>
              </a:rPr>
              <a:t>Zika vectors were not found in Iowa during the summer of 2016</a:t>
            </a:r>
          </a:p>
          <a:p>
            <a:pPr marL="0" indent="0"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chemeClr val="accent2"/>
                </a:solidFill>
              </a:rPr>
              <a:t>Question: </a:t>
            </a:r>
            <a:r>
              <a:rPr lang="en-US" sz="3000" dirty="0">
                <a:solidFill>
                  <a:schemeClr val="bg1"/>
                </a:solidFill>
              </a:rPr>
              <a:t>Will invasive Aedes mosquitoes appear in summers 2017 or 2018</a:t>
            </a:r>
          </a:p>
          <a:p>
            <a:pPr marL="0" indent="0">
              <a:buNone/>
            </a:pPr>
            <a:r>
              <a:rPr lang="en-US" sz="3000" b="1" dirty="0">
                <a:solidFill>
                  <a:schemeClr val="accent2"/>
                </a:solidFill>
              </a:rPr>
              <a:t>Hypothesis: </a:t>
            </a:r>
            <a:r>
              <a:rPr lang="en-US" sz="3000" dirty="0">
                <a:solidFill>
                  <a:schemeClr val="bg1"/>
                </a:solidFill>
              </a:rPr>
              <a:t>We will find invasive Aedes mosquitoes in following years of mosquito surveillance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C4D70-CDAC-3340-AE17-22E84F41EDD0}"/>
              </a:ext>
            </a:extLst>
          </p:cNvPr>
          <p:cNvSpPr txBox="1"/>
          <p:nvPr/>
        </p:nvSpPr>
        <p:spPr>
          <a:xfrm>
            <a:off x="142876" y="188668"/>
            <a:ext cx="855234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>
                <a:latin typeface="Calibri" panose="020F0502020204030204" pitchFamily="34" charset="0"/>
                <a:cs typeface="Calibri" panose="020F0502020204030204" pitchFamily="34" charset="0"/>
              </a:rPr>
              <a:t>ISU mosquito surveillance program</a:t>
            </a:r>
          </a:p>
        </p:txBody>
      </p:sp>
    </p:spTree>
    <p:extLst>
      <p:ext uri="{BB962C8B-B14F-4D97-AF65-F5344CB8AC3E}">
        <p14:creationId xmlns:p14="http://schemas.microsoft.com/office/powerpoint/2010/main" val="386211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CD03B69-56C8-804E-9FF4-67124007796C}"/>
              </a:ext>
            </a:extLst>
          </p:cNvPr>
          <p:cNvSpPr txBox="1"/>
          <p:nvPr/>
        </p:nvSpPr>
        <p:spPr>
          <a:xfrm>
            <a:off x="0" y="65708"/>
            <a:ext cx="786119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>
                <a:latin typeface="Calibri" panose="020F0502020204030204" pitchFamily="34" charset="0"/>
                <a:cs typeface="Calibri" panose="020F0502020204030204" pitchFamily="34" charset="0"/>
              </a:rPr>
              <a:t>Mosquito surveillance methods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04EE1E-0CF9-1C49-9447-309D895C52BF}"/>
              </a:ext>
            </a:extLst>
          </p:cNvPr>
          <p:cNvGrpSpPr/>
          <p:nvPr/>
        </p:nvGrpSpPr>
        <p:grpSpPr>
          <a:xfrm>
            <a:off x="7950557" y="254320"/>
            <a:ext cx="2973041" cy="4138221"/>
            <a:chOff x="142876" y="933043"/>
            <a:chExt cx="3691212" cy="470343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E2B70B-08A9-E74C-8C72-42477E4DA3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6862"/>
            <a:stretch/>
          </p:blipFill>
          <p:spPr>
            <a:xfrm>
              <a:off x="142876" y="933043"/>
              <a:ext cx="3691212" cy="4703436"/>
            </a:xfrm>
            <a:prstGeom prst="rect">
              <a:avLst/>
            </a:prstGeom>
            <a:effectLst>
              <a:softEdge rad="63500"/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7F526FF-365D-B644-A047-49082EBAEF11}"/>
                </a:ext>
              </a:extLst>
            </p:cNvPr>
            <p:cNvSpPr txBox="1"/>
            <p:nvPr/>
          </p:nvSpPr>
          <p:spPr>
            <a:xfrm>
              <a:off x="142876" y="933043"/>
              <a:ext cx="3356281" cy="454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2">
                      <a:lumMod val="75000"/>
                    </a:schemeClr>
                  </a:solidFill>
                </a:rPr>
                <a:t>New jersey light trap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A83BAEE-407D-7C4F-B9D7-03F324C443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73" r="8351" b="12578"/>
          <a:stretch/>
        </p:blipFill>
        <p:spPr>
          <a:xfrm>
            <a:off x="7352716" y="4392541"/>
            <a:ext cx="4168724" cy="2465459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8BC463-F6E8-2640-8045-8821CB29544C}"/>
              </a:ext>
            </a:extLst>
          </p:cNvPr>
          <p:cNvSpPr txBox="1">
            <a:spLocks/>
          </p:cNvSpPr>
          <p:nvPr/>
        </p:nvSpPr>
        <p:spPr>
          <a:xfrm>
            <a:off x="281353" y="982096"/>
            <a:ext cx="6169269" cy="3571446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Font typeface="Wingdings 2" panose="05020102010507070707" pitchFamily="18" charset="2"/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Font typeface="Wingdings 2" panose="05020102010507070707" pitchFamily="18" charset="2"/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Font typeface="Wingdings 2" panose="05020102010507070707" pitchFamily="18" charset="2"/>
              <a:buNone/>
            </a:pPr>
            <a:endParaRPr lang="en-US" sz="3000" b="1" dirty="0">
              <a:solidFill>
                <a:schemeClr val="bg1"/>
              </a:solidFill>
            </a:endParaRP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Mosquito collection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Species identification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Total mosquitoes per week 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	Week 22: </a:t>
            </a:r>
            <a:r>
              <a:rPr lang="en-US" sz="3000" dirty="0">
                <a:solidFill>
                  <a:schemeClr val="bg1"/>
                </a:solidFill>
              </a:rPr>
              <a:t>End of May 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	Week 40: </a:t>
            </a:r>
            <a:r>
              <a:rPr lang="en-US" sz="3000" dirty="0">
                <a:solidFill>
                  <a:schemeClr val="bg1"/>
                </a:solidFill>
              </a:rPr>
              <a:t>End of September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FC7A36-6EEF-1D4C-B6F3-7004087A576C}"/>
              </a:ext>
            </a:extLst>
          </p:cNvPr>
          <p:cNvSpPr txBox="1">
            <a:spLocks/>
          </p:cNvSpPr>
          <p:nvPr/>
        </p:nvSpPr>
        <p:spPr>
          <a:xfrm>
            <a:off x="281352" y="4792693"/>
            <a:ext cx="6169269" cy="1899090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Measurements: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</a:rPr>
              <a:t>Count-</a:t>
            </a:r>
            <a:r>
              <a:rPr lang="en-US" sz="3000" b="1" dirty="0">
                <a:solidFill>
                  <a:schemeClr val="bg1"/>
                </a:solidFill>
              </a:rPr>
              <a:t> </a:t>
            </a:r>
            <a:r>
              <a:rPr lang="en-US" sz="3000" i="1" dirty="0">
                <a:solidFill>
                  <a:schemeClr val="bg1"/>
                </a:solidFill>
              </a:rPr>
              <a:t>Ae. aegypti </a:t>
            </a:r>
            <a:r>
              <a:rPr lang="en-US" sz="3000" dirty="0">
                <a:solidFill>
                  <a:schemeClr val="bg1"/>
                </a:solidFill>
              </a:rPr>
              <a:t>and </a:t>
            </a:r>
            <a:r>
              <a:rPr lang="en-US" sz="3000" i="1" dirty="0">
                <a:solidFill>
                  <a:schemeClr val="bg1"/>
                </a:solidFill>
              </a:rPr>
              <a:t>Ae. albopictus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</a:rPr>
              <a:t>Predictor</a:t>
            </a:r>
            <a:r>
              <a:rPr lang="en-US" sz="3000" b="1" i="1" dirty="0">
                <a:solidFill>
                  <a:schemeClr val="accent2">
                    <a:lumMod val="75000"/>
                  </a:schemeClr>
                </a:solidFill>
              </a:rPr>
              <a:t>-</a:t>
            </a:r>
            <a:r>
              <a:rPr lang="en-US" sz="3000" b="1" i="1" dirty="0">
                <a:solidFill>
                  <a:schemeClr val="bg1"/>
                </a:solidFill>
              </a:rPr>
              <a:t> </a:t>
            </a:r>
            <a:r>
              <a:rPr lang="en-US" sz="3000" dirty="0">
                <a:solidFill>
                  <a:schemeClr val="bg1"/>
                </a:solidFill>
              </a:rPr>
              <a:t>Week of the year (WOTY)</a:t>
            </a:r>
            <a:endParaRPr lang="en-US" sz="3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164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animBg="1"/>
      <p:bldP spid="14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87ECFDD-3DBD-F944-BA11-7CDD4D96DA2A}"/>
              </a:ext>
            </a:extLst>
          </p:cNvPr>
          <p:cNvSpPr txBox="1"/>
          <p:nvPr/>
        </p:nvSpPr>
        <p:spPr>
          <a:xfrm>
            <a:off x="142876" y="188668"/>
            <a:ext cx="333277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>
                <a:latin typeface="Calibri" panose="020F0502020204030204" pitchFamily="34" charset="0"/>
                <a:cs typeface="Calibri" panose="020F0502020204030204" pitchFamily="34" charset="0"/>
              </a:rPr>
              <a:t>Data analysis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8B2B815-CF47-D246-9267-09CCFCE9D932}"/>
              </a:ext>
            </a:extLst>
          </p:cNvPr>
          <p:cNvSpPr txBox="1">
            <a:spLocks/>
          </p:cNvSpPr>
          <p:nvPr/>
        </p:nvSpPr>
        <p:spPr>
          <a:xfrm>
            <a:off x="142876" y="1151778"/>
            <a:ext cx="3984411" cy="612415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bg1"/>
                </a:solidFill>
              </a:rPr>
              <a:t>Approach: linear model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E319C5-D6EE-C64A-9963-588BAC9CD577}"/>
              </a:ext>
            </a:extLst>
          </p:cNvPr>
          <p:cNvGrpSpPr/>
          <p:nvPr/>
        </p:nvGrpSpPr>
        <p:grpSpPr>
          <a:xfrm>
            <a:off x="55347" y="2397728"/>
            <a:ext cx="6006645" cy="3896202"/>
            <a:chOff x="55347" y="2397728"/>
            <a:chExt cx="6006645" cy="389620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CC489EF-EF32-AE4F-90BB-4387478C4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347" y="2397728"/>
              <a:ext cx="6006645" cy="389620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FE637A-2D34-CA48-A0C0-3D1870CCA149}"/>
                </a:ext>
              </a:extLst>
            </p:cNvPr>
            <p:cNvSpPr txBox="1"/>
            <p:nvPr/>
          </p:nvSpPr>
          <p:spPr>
            <a:xfrm>
              <a:off x="4964789" y="2418948"/>
              <a:ext cx="99899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>
                  <a:solidFill>
                    <a:schemeClr val="accent2">
                      <a:lumMod val="75000"/>
                    </a:schemeClr>
                  </a:solidFill>
                </a:rPr>
                <a:t>2017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6F5B9F5-8C74-944D-989F-6789D3E26511}"/>
              </a:ext>
            </a:extLst>
          </p:cNvPr>
          <p:cNvGrpSpPr/>
          <p:nvPr/>
        </p:nvGrpSpPr>
        <p:grpSpPr>
          <a:xfrm>
            <a:off x="6248782" y="2397728"/>
            <a:ext cx="5887871" cy="3896202"/>
            <a:chOff x="6228221" y="2554890"/>
            <a:chExt cx="5887871" cy="3896202"/>
          </a:xfrm>
        </p:grpSpPr>
        <p:pic>
          <p:nvPicPr>
            <p:cNvPr id="7" name="Picture 6" descr="A close up of a sign&#10;&#10;Description automatically generated">
              <a:extLst>
                <a:ext uri="{FF2B5EF4-FFF2-40B4-BE49-F238E27FC236}">
                  <a16:creationId xmlns:a16="http://schemas.microsoft.com/office/drawing/2014/main" id="{ABF88147-D3FA-1947-9701-63252ADF5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28221" y="2554890"/>
              <a:ext cx="5887871" cy="389620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92B9145-C4A7-F241-AB56-FB1B615F2CD5}"/>
                </a:ext>
              </a:extLst>
            </p:cNvPr>
            <p:cNvSpPr txBox="1"/>
            <p:nvPr/>
          </p:nvSpPr>
          <p:spPr>
            <a:xfrm>
              <a:off x="11117101" y="2554890"/>
              <a:ext cx="99899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>
                  <a:solidFill>
                    <a:schemeClr val="accent2">
                      <a:lumMod val="75000"/>
                    </a:schemeClr>
                  </a:solidFill>
                </a:rPr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803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69B2308-FA07-7046-9864-F3394C81E787}"/>
              </a:ext>
            </a:extLst>
          </p:cNvPr>
          <p:cNvSpPr txBox="1"/>
          <p:nvPr/>
        </p:nvSpPr>
        <p:spPr>
          <a:xfrm>
            <a:off x="114300" y="0"/>
            <a:ext cx="333277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>
                <a:latin typeface="Calibri" panose="020F0502020204030204" pitchFamily="34" charset="0"/>
                <a:cs typeface="Calibri" panose="020F0502020204030204" pitchFamily="34" charset="0"/>
              </a:rPr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AEFF2AD-CB06-7541-AE6E-EDEEB552E003}"/>
              </a:ext>
            </a:extLst>
          </p:cNvPr>
          <p:cNvSpPr txBox="1">
            <a:spLocks/>
          </p:cNvSpPr>
          <p:nvPr/>
        </p:nvSpPr>
        <p:spPr>
          <a:xfrm>
            <a:off x="114300" y="777194"/>
            <a:ext cx="7343774" cy="2486025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</a:rPr>
              <a:t>Importance of predictors: 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3000" dirty="0">
                <a:solidFill>
                  <a:schemeClr val="bg1"/>
                </a:solidFill>
              </a:rPr>
              <a:t>Total number of </a:t>
            </a:r>
            <a:r>
              <a:rPr lang="en-US" sz="3000" i="1" dirty="0">
                <a:solidFill>
                  <a:schemeClr val="bg1"/>
                </a:solidFill>
              </a:rPr>
              <a:t>Ae. albopictus</a:t>
            </a:r>
            <a:r>
              <a:rPr lang="en-US" sz="3000" dirty="0">
                <a:solidFill>
                  <a:schemeClr val="bg1"/>
                </a:solidFill>
              </a:rPr>
              <a:t> is significantly affected by WOTY that mosquitoes collected in 2017 and 2018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77A3BA-7A94-CB4E-B665-5F1B50DDAF22}"/>
              </a:ext>
            </a:extLst>
          </p:cNvPr>
          <p:cNvGrpSpPr/>
          <p:nvPr/>
        </p:nvGrpSpPr>
        <p:grpSpPr>
          <a:xfrm>
            <a:off x="112883" y="3429000"/>
            <a:ext cx="5798517" cy="3286124"/>
            <a:chOff x="55347" y="2397728"/>
            <a:chExt cx="6006645" cy="389620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F1361BA-BD4E-5A4D-984F-688CD0E8B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347" y="2397728"/>
              <a:ext cx="6006645" cy="389620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16FDE8-A62C-8B45-ADA6-93F5C05CEE4C}"/>
                </a:ext>
              </a:extLst>
            </p:cNvPr>
            <p:cNvSpPr txBox="1"/>
            <p:nvPr/>
          </p:nvSpPr>
          <p:spPr>
            <a:xfrm>
              <a:off x="4964789" y="2418948"/>
              <a:ext cx="99899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>
                  <a:solidFill>
                    <a:schemeClr val="accent2">
                      <a:lumMod val="75000"/>
                    </a:schemeClr>
                  </a:solidFill>
                </a:rPr>
                <a:t>2017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D5AB113-E08D-F343-9D43-4225A9288EAF}"/>
              </a:ext>
            </a:extLst>
          </p:cNvPr>
          <p:cNvGrpSpPr/>
          <p:nvPr/>
        </p:nvGrpSpPr>
        <p:grpSpPr>
          <a:xfrm>
            <a:off x="5981696" y="3446897"/>
            <a:ext cx="6097421" cy="3286125"/>
            <a:chOff x="6228221" y="2554890"/>
            <a:chExt cx="5887871" cy="3896202"/>
          </a:xfrm>
        </p:grpSpPr>
        <p:pic>
          <p:nvPicPr>
            <p:cNvPr id="20" name="Picture 19" descr="A close up of a sign&#10;&#10;Description automatically generated">
              <a:extLst>
                <a:ext uri="{FF2B5EF4-FFF2-40B4-BE49-F238E27FC236}">
                  <a16:creationId xmlns:a16="http://schemas.microsoft.com/office/drawing/2014/main" id="{6C925636-647F-D64B-BB7F-D8A646A9B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28221" y="2554890"/>
              <a:ext cx="5887871" cy="389620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391EDF-15FA-B141-8828-634F101BA724}"/>
                </a:ext>
              </a:extLst>
            </p:cNvPr>
            <p:cNvSpPr txBox="1"/>
            <p:nvPr/>
          </p:nvSpPr>
          <p:spPr>
            <a:xfrm>
              <a:off x="11117101" y="2554890"/>
              <a:ext cx="99899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>
                  <a:solidFill>
                    <a:schemeClr val="accent2">
                      <a:lumMod val="75000"/>
                    </a:schemeClr>
                  </a:solidFill>
                </a:rPr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487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28DDEEB-8223-9D49-8FBD-E0F1D749E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677" y="1612311"/>
            <a:ext cx="5114926" cy="5043555"/>
          </a:xfr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CABBB4-61AF-BF47-8824-3F8A660E4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890" y="1628005"/>
            <a:ext cx="5222173" cy="502786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8BC27FF-86A1-1849-8AB1-1F0481A12F95}"/>
              </a:ext>
            </a:extLst>
          </p:cNvPr>
          <p:cNvSpPr txBox="1"/>
          <p:nvPr/>
        </p:nvSpPr>
        <p:spPr>
          <a:xfrm>
            <a:off x="57150" y="188206"/>
            <a:ext cx="120777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i="1" dirty="0">
                <a:latin typeface="Calibri" panose="020F0502020204030204" pitchFamily="34" charset="0"/>
                <a:cs typeface="Calibri" panose="020F0502020204030204" pitchFamily="34" charset="0"/>
              </a:rPr>
              <a:t>Ae. albopictus </a:t>
            </a:r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are found during 2017 and 2018 summers in Iowa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2228D96-430D-6745-8D8F-72A742848A6E}"/>
              </a:ext>
            </a:extLst>
          </p:cNvPr>
          <p:cNvSpPr/>
          <p:nvPr/>
        </p:nvSpPr>
        <p:spPr>
          <a:xfrm>
            <a:off x="6096000" y="3429000"/>
            <a:ext cx="504825" cy="1057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26F70E-010F-6342-9692-99D65FEF0056}"/>
              </a:ext>
            </a:extLst>
          </p:cNvPr>
          <p:cNvSpPr/>
          <p:nvPr/>
        </p:nvSpPr>
        <p:spPr>
          <a:xfrm rot="5400000">
            <a:off x="8849649" y="5953069"/>
            <a:ext cx="369332" cy="12383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17DC92-353E-DD44-B7BB-FAF77F1BBF28}"/>
              </a:ext>
            </a:extLst>
          </p:cNvPr>
          <p:cNvSpPr txBox="1"/>
          <p:nvPr/>
        </p:nvSpPr>
        <p:spPr>
          <a:xfrm rot="16200000">
            <a:off x="4437726" y="3644530"/>
            <a:ext cx="3685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</a:t>
            </a:r>
            <a:r>
              <a:rPr lang="en-US" b="1" i="1" dirty="0"/>
              <a:t>Ae. albopictus </a:t>
            </a:r>
            <a:r>
              <a:rPr lang="en-US" b="1" dirty="0"/>
              <a:t>mosquitoes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DB0043A-33A7-264A-BFEA-A57CC46C7310}"/>
              </a:ext>
            </a:extLst>
          </p:cNvPr>
          <p:cNvSpPr/>
          <p:nvPr/>
        </p:nvSpPr>
        <p:spPr>
          <a:xfrm>
            <a:off x="390286" y="3338438"/>
            <a:ext cx="369332" cy="12383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8D55B3-E972-664E-93CB-1D7848F35175}"/>
              </a:ext>
            </a:extLst>
          </p:cNvPr>
          <p:cNvSpPr txBox="1"/>
          <p:nvPr/>
        </p:nvSpPr>
        <p:spPr>
          <a:xfrm rot="16200000">
            <a:off x="-1475349" y="3673251"/>
            <a:ext cx="3685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</a:t>
            </a:r>
            <a:r>
              <a:rPr lang="en-US" b="1" i="1" dirty="0"/>
              <a:t>Ae. albopictus </a:t>
            </a:r>
            <a:r>
              <a:rPr lang="en-US" b="1" dirty="0"/>
              <a:t>mosquitoes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B54B35-A0E3-1D42-A55A-174895D8F2B4}"/>
              </a:ext>
            </a:extLst>
          </p:cNvPr>
          <p:cNvSpPr txBox="1"/>
          <p:nvPr/>
        </p:nvSpPr>
        <p:spPr>
          <a:xfrm>
            <a:off x="8158810" y="6437211"/>
            <a:ext cx="2989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of the year (WOTY)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DFED44A-19CA-5645-94D6-42BC05FAA9C8}"/>
              </a:ext>
            </a:extLst>
          </p:cNvPr>
          <p:cNvSpPr/>
          <p:nvPr/>
        </p:nvSpPr>
        <p:spPr>
          <a:xfrm rot="5400000">
            <a:off x="2973018" y="5973991"/>
            <a:ext cx="369332" cy="12383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F4C563-0B7B-2D40-BED4-2A1D39192FF8}"/>
              </a:ext>
            </a:extLst>
          </p:cNvPr>
          <p:cNvSpPr txBox="1"/>
          <p:nvPr/>
        </p:nvSpPr>
        <p:spPr>
          <a:xfrm>
            <a:off x="1727333" y="6482768"/>
            <a:ext cx="2989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of the year (WOTY)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4455B3-789C-AF45-A1E8-7830D0F1C465}"/>
              </a:ext>
            </a:extLst>
          </p:cNvPr>
          <p:cNvSpPr txBox="1"/>
          <p:nvPr/>
        </p:nvSpPr>
        <p:spPr>
          <a:xfrm>
            <a:off x="7163300" y="136245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2018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477495-8051-0C4B-9104-25B31EB46B07}"/>
              </a:ext>
            </a:extLst>
          </p:cNvPr>
          <p:cNvSpPr txBox="1"/>
          <p:nvPr/>
        </p:nvSpPr>
        <p:spPr>
          <a:xfrm>
            <a:off x="1086350" y="1416077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2017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A7A78F4-107F-9445-9B68-1AD6971D97EF}"/>
              </a:ext>
            </a:extLst>
          </p:cNvPr>
          <p:cNvSpPr/>
          <p:nvPr/>
        </p:nvSpPr>
        <p:spPr>
          <a:xfrm>
            <a:off x="6134455" y="765625"/>
            <a:ext cx="5689238" cy="6086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3073FAC-85C8-6445-B076-E7EA793A146E}"/>
              </a:ext>
            </a:extLst>
          </p:cNvPr>
          <p:cNvSpPr/>
          <p:nvPr/>
        </p:nvSpPr>
        <p:spPr>
          <a:xfrm>
            <a:off x="249509" y="785958"/>
            <a:ext cx="5689238" cy="6086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6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41AB902C-5D47-534F-85DB-23C64E074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1"/>
          <a:stretch/>
        </p:blipFill>
        <p:spPr>
          <a:xfrm>
            <a:off x="591222" y="1589277"/>
            <a:ext cx="4949949" cy="5268723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813CC38-0730-B54B-AF8F-35C0BAFDA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696" y="1589278"/>
            <a:ext cx="5343279" cy="5268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7100B0-6204-9F4E-BB50-B7CF7B3A6A92}"/>
              </a:ext>
            </a:extLst>
          </p:cNvPr>
          <p:cNvSpPr txBox="1"/>
          <p:nvPr/>
        </p:nvSpPr>
        <p:spPr>
          <a:xfrm>
            <a:off x="1135889" y="154403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2017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93F5F5-A43A-C34C-A27D-42E10BBDAFCA}"/>
              </a:ext>
            </a:extLst>
          </p:cNvPr>
          <p:cNvSpPr/>
          <p:nvPr/>
        </p:nvSpPr>
        <p:spPr>
          <a:xfrm>
            <a:off x="503820" y="1728697"/>
            <a:ext cx="369333" cy="98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DA8048-9A9F-3346-9852-5E8E1750D2F8}"/>
              </a:ext>
            </a:extLst>
          </p:cNvPr>
          <p:cNvSpPr txBox="1"/>
          <p:nvPr/>
        </p:nvSpPr>
        <p:spPr>
          <a:xfrm rot="16200000">
            <a:off x="-1329788" y="3687540"/>
            <a:ext cx="3685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</a:t>
            </a:r>
            <a:r>
              <a:rPr lang="en-US" b="1" i="1" dirty="0"/>
              <a:t>Ae. albopictus </a:t>
            </a:r>
            <a:r>
              <a:rPr lang="en-US" b="1" dirty="0"/>
              <a:t>mosquitoes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595E80-00AD-9F45-BFF2-6A066E81E6E5}"/>
              </a:ext>
            </a:extLst>
          </p:cNvPr>
          <p:cNvSpPr/>
          <p:nvPr/>
        </p:nvSpPr>
        <p:spPr>
          <a:xfrm rot="5400000">
            <a:off x="4532074" y="5870723"/>
            <a:ext cx="369333" cy="98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E86301-AFED-CD4B-B1CD-DD8DDBED290B}"/>
              </a:ext>
            </a:extLst>
          </p:cNvPr>
          <p:cNvSpPr txBox="1"/>
          <p:nvPr/>
        </p:nvSpPr>
        <p:spPr>
          <a:xfrm>
            <a:off x="1571492" y="6224223"/>
            <a:ext cx="2989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of the year (WOTY)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1D2437-2872-F746-8389-808F6F0D2036}"/>
              </a:ext>
            </a:extLst>
          </p:cNvPr>
          <p:cNvSpPr/>
          <p:nvPr/>
        </p:nvSpPr>
        <p:spPr>
          <a:xfrm>
            <a:off x="6110288" y="1778613"/>
            <a:ext cx="369333" cy="98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FC4DB-77FE-6F4E-9D74-72B28C185DFE}"/>
              </a:ext>
            </a:extLst>
          </p:cNvPr>
          <p:cNvSpPr/>
          <p:nvPr/>
        </p:nvSpPr>
        <p:spPr>
          <a:xfrm rot="5400000">
            <a:off x="10263188" y="5870723"/>
            <a:ext cx="369333" cy="98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7A7C2D-6AF5-5849-8368-CF8E8F2AA95D}"/>
              </a:ext>
            </a:extLst>
          </p:cNvPr>
          <p:cNvSpPr txBox="1"/>
          <p:nvPr/>
        </p:nvSpPr>
        <p:spPr>
          <a:xfrm>
            <a:off x="7233074" y="6224223"/>
            <a:ext cx="2989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of the year (WOTY)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C4A1A8-ADDE-3949-ACB4-B071EF0D3172}"/>
              </a:ext>
            </a:extLst>
          </p:cNvPr>
          <p:cNvSpPr txBox="1"/>
          <p:nvPr/>
        </p:nvSpPr>
        <p:spPr>
          <a:xfrm rot="16200000">
            <a:off x="4285393" y="3879891"/>
            <a:ext cx="3685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</a:t>
            </a:r>
            <a:r>
              <a:rPr lang="en-US" b="1" i="1" dirty="0"/>
              <a:t>Ae. albopictus </a:t>
            </a:r>
            <a:r>
              <a:rPr lang="en-US" b="1" dirty="0"/>
              <a:t>mosquitoes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E920AF-C093-3E4D-B5A3-D981F0EC0A6A}"/>
              </a:ext>
            </a:extLst>
          </p:cNvPr>
          <p:cNvSpPr txBox="1"/>
          <p:nvPr/>
        </p:nvSpPr>
        <p:spPr>
          <a:xfrm>
            <a:off x="6425410" y="1466340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64F55C-4293-D748-8520-3F9A7565A9A3}"/>
              </a:ext>
            </a:extLst>
          </p:cNvPr>
          <p:cNvSpPr txBox="1"/>
          <p:nvPr/>
        </p:nvSpPr>
        <p:spPr>
          <a:xfrm>
            <a:off x="57150" y="188206"/>
            <a:ext cx="120777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i="1" dirty="0">
                <a:latin typeface="Calibri" panose="020F0502020204030204" pitchFamily="34" charset="0"/>
                <a:cs typeface="Calibri" panose="020F0502020204030204" pitchFamily="34" charset="0"/>
              </a:rPr>
              <a:t>Ae. albopictus </a:t>
            </a:r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are found during 2017 and 2018 summers in Iowa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8A8C4E-29E6-644A-B437-0F19D500EBCB}"/>
              </a:ext>
            </a:extLst>
          </p:cNvPr>
          <p:cNvSpPr/>
          <p:nvPr/>
        </p:nvSpPr>
        <p:spPr>
          <a:xfrm>
            <a:off x="249509" y="785958"/>
            <a:ext cx="5689238" cy="6086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4FBCBE-1D59-A549-A08F-1202E8DDF156}"/>
              </a:ext>
            </a:extLst>
          </p:cNvPr>
          <p:cNvSpPr/>
          <p:nvPr/>
        </p:nvSpPr>
        <p:spPr>
          <a:xfrm>
            <a:off x="5998942" y="771525"/>
            <a:ext cx="5689238" cy="6086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8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Bahnschrif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News Gothic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306</Words>
  <Application>Microsoft Macintosh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Bahnschrift</vt:lpstr>
      <vt:lpstr>Calibri</vt:lpstr>
      <vt:lpstr>News Gothic MT</vt:lpstr>
      <vt:lpstr>Wingdings 2</vt:lpstr>
      <vt:lpstr>DividendVTI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 dynamics of the invasive Ae. albopictus mosquito in Iowa </dc:title>
  <dc:creator>Reynolds, Rebekah A [ENT]</dc:creator>
  <cp:lastModifiedBy>Reynolds, Rebekah A [ENT]</cp:lastModifiedBy>
  <cp:revision>5</cp:revision>
  <dcterms:created xsi:type="dcterms:W3CDTF">2019-12-10T19:58:23Z</dcterms:created>
  <dcterms:modified xsi:type="dcterms:W3CDTF">2019-12-10T20:28:48Z</dcterms:modified>
</cp:coreProperties>
</file>